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90800"/>
            <a:ext cx="4572000" cy="3048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877378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spc="-20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Nokia: A Legacy of Innovation</a:t>
            </a:r>
            <a:endParaRPr lang="en-US" sz="6700" dirty="0"/>
          </a:p>
        </p:txBody>
      </p:sp>
      <p:sp>
        <p:nvSpPr>
          <p:cNvPr id="7" name="Text 3"/>
          <p:cNvSpPr/>
          <p:nvPr/>
        </p:nvSpPr>
        <p:spPr>
          <a:xfrm>
            <a:off x="6350437" y="4376976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is a Finnish multinational telecommunications, information technology, and consumer electronics company. Founded in 1865, Nokia has a long history of innovation and technological advancements. The company has been a global leader in mobile phones, network infrastructure, and other technologies.</a:t>
            </a:r>
            <a:endParaRPr lang="en-US" sz="190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94941" y="1202293"/>
            <a:ext cx="5061466" cy="632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12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and Marketing</a:t>
            </a:r>
            <a:endParaRPr lang="en-US" sz="3950" dirty="0"/>
          </a:p>
        </p:txBody>
      </p:sp>
      <p:sp>
        <p:nvSpPr>
          <p:cNvPr id="6" name="Shape 3"/>
          <p:cNvSpPr/>
          <p:nvPr/>
        </p:nvSpPr>
        <p:spPr>
          <a:xfrm>
            <a:off x="6194941" y="2366248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1748" y="2442091"/>
            <a:ext cx="121801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6852880" y="2366248"/>
            <a:ext cx="323897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on Emerging Markets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852880" y="2804041"/>
            <a:ext cx="706897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focuses on emerging markets for sales and marketing.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4941" y="3558064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31625" y="3633907"/>
            <a:ext cx="182166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6852880" y="3558064"/>
            <a:ext cx="3365302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Marketing Campaigns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852880" y="3995857"/>
            <a:ext cx="706897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utilizes digital marketing campaigns to reach its target audience.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194941" y="4749879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29243" y="4825722"/>
            <a:ext cx="186928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6852880" y="4749879"/>
            <a:ext cx="433256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Partnerships with Telecom Operators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6852880" y="5187672"/>
            <a:ext cx="7068979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partners with telecom operators to expand its reach and distribution.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6194941" y="5941695"/>
            <a:ext cx="455533" cy="455533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324600" y="6017538"/>
            <a:ext cx="196215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b="1" spc="-7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6852880" y="5941695"/>
            <a:ext cx="5593675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Sponsorships and Brand Ambassador Programs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6852880" y="6379488"/>
            <a:ext cx="7068979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55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engages in sponsorships and brand ambassador programs to enhance brand visibility.</a:t>
            </a:r>
            <a:endParaRPr lang="en-US" sz="15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411289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3555444" y="378500"/>
            <a:ext cx="6249353" cy="430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700" b="1" spc="-81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Profit and Loss Charts of Last 2-3 Years</a:t>
            </a:r>
            <a:endParaRPr lang="en-US" sz="2700" dirty="0"/>
          </a:p>
        </p:txBody>
      </p:sp>
      <p:sp>
        <p:nvSpPr>
          <p:cNvPr id="5" name="Shape 3"/>
          <p:cNvSpPr/>
          <p:nvPr/>
        </p:nvSpPr>
        <p:spPr>
          <a:xfrm>
            <a:off x="3555444" y="1290280"/>
            <a:ext cx="7519392" cy="15240"/>
          </a:xfrm>
          <a:prstGeom prst="roundRect">
            <a:avLst>
              <a:gd name="adj" fmla="val 379366"/>
            </a:avLst>
          </a:prstGeom>
          <a:solidFill>
            <a:srgbClr val="2A1999"/>
          </a:solidFill>
          <a:ln/>
        </p:spPr>
      </p:sp>
      <p:sp>
        <p:nvSpPr>
          <p:cNvPr id="6" name="Shape 4"/>
          <p:cNvSpPr/>
          <p:nvPr/>
        </p:nvSpPr>
        <p:spPr>
          <a:xfrm>
            <a:off x="4754999" y="1290221"/>
            <a:ext cx="15240" cy="481727"/>
          </a:xfrm>
          <a:prstGeom prst="roundRect">
            <a:avLst>
              <a:gd name="adj" fmla="val 379366"/>
            </a:avLst>
          </a:prstGeom>
          <a:solidFill>
            <a:srgbClr val="2A1999"/>
          </a:solidFill>
          <a:ln/>
        </p:spPr>
      </p:sp>
      <p:sp>
        <p:nvSpPr>
          <p:cNvPr id="7" name="Shape 5"/>
          <p:cNvSpPr/>
          <p:nvPr/>
        </p:nvSpPr>
        <p:spPr>
          <a:xfrm>
            <a:off x="4607838" y="1135440"/>
            <a:ext cx="309682" cy="30968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721185" y="1186994"/>
            <a:ext cx="82868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730347" y="1909643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913227" y="2250162"/>
            <a:ext cx="1919288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Revenue:</a:t>
            </a:r>
            <a:pPr algn="l" indent="0" marL="0">
              <a:lnSpc>
                <a:spcPts val="170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€22.2 billion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3913227" y="2518410"/>
            <a:ext cx="1919288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Profit:</a:t>
            </a:r>
            <a:pPr algn="l" indent="0" marL="0">
              <a:lnSpc>
                <a:spcPts val="170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€2.2 billion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3913227" y="2786658"/>
            <a:ext cx="1919288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 Income:</a:t>
            </a:r>
            <a:pPr algn="l" indent="0" marL="0">
              <a:lnSpc>
                <a:spcPts val="170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€1.6 billion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3693081" y="3089315"/>
            <a:ext cx="2139434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7307342" y="1290221"/>
            <a:ext cx="15240" cy="481727"/>
          </a:xfrm>
          <a:prstGeom prst="roundRect">
            <a:avLst>
              <a:gd name="adj" fmla="val 379366"/>
            </a:avLst>
          </a:prstGeom>
          <a:solidFill>
            <a:srgbClr val="2A1999"/>
          </a:solidFill>
          <a:ln/>
        </p:spPr>
      </p:sp>
      <p:sp>
        <p:nvSpPr>
          <p:cNvPr id="15" name="Shape 13"/>
          <p:cNvSpPr/>
          <p:nvPr/>
        </p:nvSpPr>
        <p:spPr>
          <a:xfrm>
            <a:off x="7160181" y="1135440"/>
            <a:ext cx="309682" cy="30968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53049" y="1186994"/>
            <a:ext cx="123825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282690" y="1909643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465570" y="2250162"/>
            <a:ext cx="1919288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Revenue:</a:t>
            </a:r>
            <a:pPr algn="l" indent="0" marL="0">
              <a:lnSpc>
                <a:spcPts val="170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€23.2 billion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6465570" y="2518410"/>
            <a:ext cx="1919288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Profit:</a:t>
            </a:r>
            <a:pPr algn="l" indent="0" marL="0">
              <a:lnSpc>
                <a:spcPts val="170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€2.8 billion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6465570" y="2786658"/>
            <a:ext cx="1919288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 Income:</a:t>
            </a:r>
            <a:pPr algn="l" indent="0" marL="0">
              <a:lnSpc>
                <a:spcPts val="170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€2.1 billion</a:t>
            </a:r>
            <a:endParaRPr lang="en-US" sz="1050" dirty="0"/>
          </a:p>
        </p:txBody>
      </p:sp>
      <p:sp>
        <p:nvSpPr>
          <p:cNvPr id="21" name="Shape 19"/>
          <p:cNvSpPr/>
          <p:nvPr/>
        </p:nvSpPr>
        <p:spPr>
          <a:xfrm>
            <a:off x="9859685" y="1290221"/>
            <a:ext cx="15240" cy="481727"/>
          </a:xfrm>
          <a:prstGeom prst="roundRect">
            <a:avLst>
              <a:gd name="adj" fmla="val 379366"/>
            </a:avLst>
          </a:prstGeom>
          <a:solidFill>
            <a:srgbClr val="2A1999"/>
          </a:solidFill>
          <a:ln/>
        </p:spPr>
      </p:sp>
      <p:sp>
        <p:nvSpPr>
          <p:cNvPr id="22" name="Shape 20"/>
          <p:cNvSpPr/>
          <p:nvPr/>
        </p:nvSpPr>
        <p:spPr>
          <a:xfrm>
            <a:off x="9712523" y="1135440"/>
            <a:ext cx="309682" cy="30968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9803844" y="1186994"/>
            <a:ext cx="127040" cy="206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835033" y="1909643"/>
            <a:ext cx="2064782" cy="258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b="1" spc="-4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9017913" y="2250162"/>
            <a:ext cx="1919288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Revenue:</a:t>
            </a:r>
            <a:pPr algn="l" indent="0" marL="0">
              <a:lnSpc>
                <a:spcPts val="170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€24.5 billion (estimated)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9017913" y="2738557"/>
            <a:ext cx="1919288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Profit:</a:t>
            </a:r>
            <a:pPr algn="l" indent="0" marL="0">
              <a:lnSpc>
                <a:spcPts val="170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€3.0 billion (estimated)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9017913" y="3226951"/>
            <a:ext cx="1919288" cy="440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 Income:</a:t>
            </a:r>
            <a:pPr algn="l" indent="0" marL="0">
              <a:lnSpc>
                <a:spcPts val="170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€2.4 billion (estimated)(estimated)</a:t>
            </a:r>
            <a:endParaRPr lang="en-US" sz="1050" dirty="0"/>
          </a:p>
        </p:txBody>
      </p:sp>
      <p:pic>
        <p:nvPicPr>
          <p:cNvPr id="2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5444" y="3822025"/>
            <a:ext cx="7519392" cy="3797737"/>
          </a:xfrm>
          <a:prstGeom prst="rect">
            <a:avLst/>
          </a:prstGeom>
        </p:spPr>
      </p:pic>
      <p:sp>
        <p:nvSpPr>
          <p:cNvPr id="29" name="Shape 26"/>
          <p:cNvSpPr/>
          <p:nvPr/>
        </p:nvSpPr>
        <p:spPr>
          <a:xfrm>
            <a:off x="5733812" y="7757517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2B0AFF"/>
          </a:solidFill>
          <a:ln/>
        </p:spPr>
      </p:sp>
      <p:sp>
        <p:nvSpPr>
          <p:cNvPr id="30" name="Text 27"/>
          <p:cNvSpPr/>
          <p:nvPr/>
        </p:nvSpPr>
        <p:spPr>
          <a:xfrm>
            <a:off x="5940266" y="7757517"/>
            <a:ext cx="655796" cy="137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05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€1.6 billion</a:t>
            </a:r>
            <a:endParaRPr lang="en-US" sz="1050" dirty="0"/>
          </a:p>
        </p:txBody>
      </p:sp>
      <p:sp>
        <p:nvSpPr>
          <p:cNvPr id="31" name="Shape 28"/>
          <p:cNvSpPr/>
          <p:nvPr/>
        </p:nvSpPr>
        <p:spPr>
          <a:xfrm>
            <a:off x="6802517" y="7757517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0AFFA5"/>
          </a:solidFill>
          <a:ln/>
        </p:spPr>
      </p:sp>
      <p:sp>
        <p:nvSpPr>
          <p:cNvPr id="32" name="Text 29"/>
          <p:cNvSpPr/>
          <p:nvPr/>
        </p:nvSpPr>
        <p:spPr>
          <a:xfrm>
            <a:off x="7008971" y="7757517"/>
            <a:ext cx="646033" cy="137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05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€2.1 billion</a:t>
            </a:r>
            <a:endParaRPr lang="en-US" sz="1050" dirty="0"/>
          </a:p>
        </p:txBody>
      </p:sp>
      <p:sp>
        <p:nvSpPr>
          <p:cNvPr id="33" name="Shape 30"/>
          <p:cNvSpPr/>
          <p:nvPr/>
        </p:nvSpPr>
        <p:spPr>
          <a:xfrm>
            <a:off x="7861459" y="7757517"/>
            <a:ext cx="137636" cy="137636"/>
          </a:xfrm>
          <a:prstGeom prst="roundRect">
            <a:avLst>
              <a:gd name="adj" fmla="val 13287"/>
            </a:avLst>
          </a:prstGeom>
          <a:solidFill>
            <a:srgbClr val="DEFF0A"/>
          </a:solidFill>
          <a:ln/>
        </p:spPr>
      </p:sp>
      <p:sp>
        <p:nvSpPr>
          <p:cNvPr id="34" name="Text 31"/>
          <p:cNvSpPr/>
          <p:nvPr/>
        </p:nvSpPr>
        <p:spPr>
          <a:xfrm>
            <a:off x="8067913" y="7757517"/>
            <a:ext cx="690801" cy="137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050"/>
              </a:lnSpc>
              <a:buNone/>
            </a:pPr>
            <a:r>
              <a:rPr lang="en-US" sz="1050" spc="-2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€2.4 billion</a:t>
            </a:r>
            <a:endParaRPr lang="en-US" sz="1050" dirty="0"/>
          </a:p>
        </p:txBody>
      </p:sp>
      <p:pic>
        <p:nvPicPr>
          <p:cNvPr id="3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sp>
        <p:nvSpPr>
          <p:cNvPr id="4" name="Text 2"/>
          <p:cNvSpPr/>
          <p:nvPr/>
        </p:nvSpPr>
        <p:spPr>
          <a:xfrm>
            <a:off x="2113359" y="627578"/>
            <a:ext cx="6479858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spc="-1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Commitment to Sustainability</a:t>
            </a:r>
            <a:endParaRPr lang="en-US" sz="3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3359" y="1722477"/>
            <a:ext cx="2655808" cy="34145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13359" y="5351264"/>
            <a:ext cx="297834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Eco-Friendly Practices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2417921" y="5898594"/>
            <a:ext cx="2853214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recycling programs for paper, plastics, and e-waste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2417921" y="6574750"/>
            <a:ext cx="2853214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Transitioning to energy-efficient LED lighting and appliances</a:t>
            </a:r>
            <a:endParaRPr lang="en-US" sz="14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337" y="1722477"/>
            <a:ext cx="2571155" cy="341518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743337" y="5351859"/>
            <a:ext cx="2856786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Sustainability Goals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047899" y="5899190"/>
            <a:ext cx="2853214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Achieve carbon neutrality across all operations by 2030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6047899" y="6575346"/>
            <a:ext cx="2853214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 electronic waste by 50% through responsible disposal and recycling</a:t>
            </a:r>
            <a:endParaRPr lang="en-US" sz="14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314" y="1722477"/>
            <a:ext cx="3157776" cy="315610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373314" y="5092779"/>
            <a:ext cx="3119199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Sustainability Initiatives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77876" y="5640110"/>
            <a:ext cx="2853214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Investing in solar and wind power for manufacturing facilities</a:t>
            </a:r>
            <a:endParaRPr lang="en-US" sz="1450" dirty="0"/>
          </a:p>
        </p:txBody>
      </p:sp>
      <p:sp>
        <p:nvSpPr>
          <p:cNvPr id="16" name="Text 11"/>
          <p:cNvSpPr/>
          <p:nvPr/>
        </p:nvSpPr>
        <p:spPr>
          <a:xfrm>
            <a:off x="9677876" y="6621066"/>
            <a:ext cx="2853214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Optimizing logistics and transportation to minimize carbon emissions</a:t>
            </a:r>
            <a:endParaRPr lang="en-US" sz="1450" dirty="0"/>
          </a:p>
        </p:txBody>
      </p:sp>
      <p:pic>
        <p:nvPicPr>
          <p:cNvPr id="17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3257550"/>
            <a:ext cx="1714500" cy="17145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15908" y="842843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b="1" spc="-14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Recognitions and Achievements</a:t>
            </a:r>
            <a:endParaRPr lang="en-US" sz="4650" dirty="0"/>
          </a:p>
        </p:txBody>
      </p:sp>
      <p:sp>
        <p:nvSpPr>
          <p:cNvPr id="7" name="Shape 3"/>
          <p:cNvSpPr/>
          <p:nvPr/>
        </p:nvSpPr>
        <p:spPr>
          <a:xfrm>
            <a:off x="6315908" y="2946202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11171" y="3035022"/>
            <a:ext cx="14263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8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50" dirty="0"/>
          </a:p>
        </p:txBody>
      </p:sp>
      <p:sp>
        <p:nvSpPr>
          <p:cNvPr id="9" name="Text 5"/>
          <p:cNvSpPr/>
          <p:nvPr/>
        </p:nvSpPr>
        <p:spPr>
          <a:xfrm>
            <a:off x="7086005" y="2946202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7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Recent Awards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7086005" y="3458647"/>
            <a:ext cx="6714887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Mobile Award for Best Network Infrastructure (2023)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315908" y="4341376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475809" y="4430197"/>
            <a:ext cx="21324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8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9"/>
          <p:cNvSpPr/>
          <p:nvPr/>
        </p:nvSpPr>
        <p:spPr>
          <a:xfrm>
            <a:off x="7086005" y="4341376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7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Certifications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7086005" y="4853821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ISO 14001 for environmental management, ISO 9001 for quality management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6315908" y="611576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473071" y="6204585"/>
            <a:ext cx="21883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8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50" dirty="0"/>
          </a:p>
        </p:txBody>
      </p:sp>
      <p:sp>
        <p:nvSpPr>
          <p:cNvPr id="17" name="Text 13"/>
          <p:cNvSpPr/>
          <p:nvPr/>
        </p:nvSpPr>
        <p:spPr>
          <a:xfrm>
            <a:off x="7086005" y="6115764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7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Accolades</a:t>
            </a:r>
            <a:endParaRPr lang="en-US" sz="2300" dirty="0"/>
          </a:p>
        </p:txBody>
      </p:sp>
      <p:sp>
        <p:nvSpPr>
          <p:cNvPr id="18" name="Text 14"/>
          <p:cNvSpPr/>
          <p:nvPr/>
        </p:nvSpPr>
        <p:spPr>
          <a:xfrm>
            <a:off x="7086005" y="662820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Recognized as a leader in 5G innovation by multiple industry bodies</a:t>
            </a:r>
            <a:endParaRPr lang="en-US" sz="18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9477" y="997387"/>
            <a:ext cx="5736550" cy="716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spc="-13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Vision for the Future</a:t>
            </a:r>
            <a:endParaRPr lang="en-US" sz="4500" dirty="0"/>
          </a:p>
        </p:txBody>
      </p:sp>
      <p:sp>
        <p:nvSpPr>
          <p:cNvPr id="6" name="Shape 3"/>
          <p:cNvSpPr/>
          <p:nvPr/>
        </p:nvSpPr>
        <p:spPr>
          <a:xfrm>
            <a:off x="6289477" y="2316599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8548" y="2402562"/>
            <a:ext cx="1381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035165" y="2316599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5G and Beyond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035165" y="2812733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Leadership in 5G expansion and research into 6G technology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89477" y="3667363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4377" y="3753326"/>
            <a:ext cx="206454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9"/>
          <p:cNvSpPr/>
          <p:nvPr/>
        </p:nvSpPr>
        <p:spPr>
          <a:xfrm>
            <a:off x="7035165" y="3667363"/>
            <a:ext cx="293393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Transformation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035165" y="4163497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IoT solutions, AI integration, and smart city projects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6289477" y="5018127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41638" y="5104090"/>
            <a:ext cx="21181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3"/>
          <p:cNvSpPr/>
          <p:nvPr/>
        </p:nvSpPr>
        <p:spPr>
          <a:xfrm>
            <a:off x="7035165" y="5018127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Sustainability</a:t>
            </a:r>
            <a:endParaRPr lang="en-US" sz="2250" dirty="0"/>
          </a:p>
        </p:txBody>
      </p:sp>
      <p:sp>
        <p:nvSpPr>
          <p:cNvPr id="17" name="Text 14"/>
          <p:cNvSpPr/>
          <p:nvPr/>
        </p:nvSpPr>
        <p:spPr>
          <a:xfrm>
            <a:off x="7035165" y="5514261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Ongoing commitment to reducing environmental impact</a:t>
            </a:r>
            <a:endParaRPr lang="en-US" sz="1800" dirty="0"/>
          </a:p>
        </p:txBody>
      </p:sp>
      <p:sp>
        <p:nvSpPr>
          <p:cNvPr id="18" name="Shape 15"/>
          <p:cNvSpPr/>
          <p:nvPr/>
        </p:nvSpPr>
        <p:spPr>
          <a:xfrm>
            <a:off x="6289477" y="6368891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36400" y="6454854"/>
            <a:ext cx="222409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700" dirty="0"/>
          </a:p>
        </p:txBody>
      </p:sp>
      <p:sp>
        <p:nvSpPr>
          <p:cNvPr id="20" name="Text 17"/>
          <p:cNvSpPr/>
          <p:nvPr/>
        </p:nvSpPr>
        <p:spPr>
          <a:xfrm>
            <a:off x="7035165" y="6368891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Connectivity</a:t>
            </a:r>
            <a:endParaRPr lang="en-US" sz="2250" dirty="0"/>
          </a:p>
        </p:txBody>
      </p:sp>
      <p:sp>
        <p:nvSpPr>
          <p:cNvPr id="21" name="Text 18"/>
          <p:cNvSpPr/>
          <p:nvPr/>
        </p:nvSpPr>
        <p:spPr>
          <a:xfrm>
            <a:off x="7035165" y="6865025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Bridging the digital divide with affordable solutions</a:t>
            </a:r>
            <a:endParaRPr lang="en-US" sz="180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3729038"/>
            <a:ext cx="691467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Thank You!</a:t>
            </a:r>
            <a:endParaRPr lang="en-US" sz="48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4521" y="546854"/>
            <a:ext cx="9444633" cy="7135892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9477" y="630912"/>
            <a:ext cx="5736550" cy="716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b="1" spc="-13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Introduction</a:t>
            </a:r>
            <a:endParaRPr lang="en-US" sz="4500" dirty="0"/>
          </a:p>
        </p:txBody>
      </p:sp>
      <p:sp>
        <p:nvSpPr>
          <p:cNvPr id="6" name="Shape 3"/>
          <p:cNvSpPr/>
          <p:nvPr/>
        </p:nvSpPr>
        <p:spPr>
          <a:xfrm>
            <a:off x="6289477" y="1950125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8548" y="2036088"/>
            <a:ext cx="138113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035165" y="1950125"/>
            <a:ext cx="4006810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Connecting People Since 1865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035165" y="2446258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was founded in 1865 in Finland as a paper mill.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89477" y="3300889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44377" y="3386852"/>
            <a:ext cx="206454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00" dirty="0"/>
          </a:p>
        </p:txBody>
      </p:sp>
      <p:sp>
        <p:nvSpPr>
          <p:cNvPr id="12" name="Text 9"/>
          <p:cNvSpPr/>
          <p:nvPr/>
        </p:nvSpPr>
        <p:spPr>
          <a:xfrm>
            <a:off x="7035165" y="3300889"/>
            <a:ext cx="4951809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Leader in Telecommunications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035165" y="3797022"/>
            <a:ext cx="6792158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transitioned from a paper mill to a global leader in telecommunications.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6289477" y="5018723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41638" y="5104686"/>
            <a:ext cx="211812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00" dirty="0"/>
          </a:p>
        </p:txBody>
      </p:sp>
      <p:sp>
        <p:nvSpPr>
          <p:cNvPr id="16" name="Text 13"/>
          <p:cNvSpPr/>
          <p:nvPr/>
        </p:nvSpPr>
        <p:spPr>
          <a:xfrm>
            <a:off x="7035165" y="5018723"/>
            <a:ext cx="3298984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Renowned for Innovation</a:t>
            </a:r>
            <a:endParaRPr lang="en-US" sz="2250" dirty="0"/>
          </a:p>
        </p:txBody>
      </p:sp>
      <p:sp>
        <p:nvSpPr>
          <p:cNvPr id="17" name="Text 14"/>
          <p:cNvSpPr/>
          <p:nvPr/>
        </p:nvSpPr>
        <p:spPr>
          <a:xfrm>
            <a:off x="7035165" y="5514856"/>
            <a:ext cx="6792158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is renowned for mobile phones, network infrastructure, and technological innovation.</a:t>
            </a:r>
            <a:endParaRPr lang="en-US" sz="1800" dirty="0"/>
          </a:p>
        </p:txBody>
      </p:sp>
      <p:sp>
        <p:nvSpPr>
          <p:cNvPr id="18" name="Shape 15"/>
          <p:cNvSpPr/>
          <p:nvPr/>
        </p:nvSpPr>
        <p:spPr>
          <a:xfrm>
            <a:off x="6289477" y="6736556"/>
            <a:ext cx="516255" cy="516255"/>
          </a:xfrm>
          <a:prstGeom prst="roundRect">
            <a:avLst>
              <a:gd name="adj" fmla="val 18668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36400" y="6822519"/>
            <a:ext cx="222409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b="1" spc="-81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700" dirty="0"/>
          </a:p>
        </p:txBody>
      </p:sp>
      <p:sp>
        <p:nvSpPr>
          <p:cNvPr id="20" name="Text 17"/>
          <p:cNvSpPr/>
          <p:nvPr/>
        </p:nvSpPr>
        <p:spPr>
          <a:xfrm>
            <a:off x="7035165" y="6736556"/>
            <a:ext cx="2868216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b="1" spc="-68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Slogan</a:t>
            </a:r>
            <a:endParaRPr lang="en-US" sz="2250" dirty="0"/>
          </a:p>
        </p:txBody>
      </p:sp>
      <p:sp>
        <p:nvSpPr>
          <p:cNvPr id="21" name="Text 18"/>
          <p:cNvSpPr/>
          <p:nvPr/>
        </p:nvSpPr>
        <p:spPr>
          <a:xfrm>
            <a:off x="7035165" y="7232690"/>
            <a:ext cx="6792158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brand slogan is "Connecting People."</a:t>
            </a:r>
            <a:endParaRPr lang="en-US" sz="180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9482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9482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39482"/>
          </a:xfrm>
          <a:prstGeom prst="rect">
            <a:avLst/>
          </a:prstGeom>
          <a:solidFill>
            <a:srgbClr val="272525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526143" y="582811"/>
            <a:ext cx="5298757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spc="-125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 the Team</a:t>
            </a:r>
            <a:endParaRPr lang="en-US" sz="4150" dirty="0"/>
          </a:p>
        </p:txBody>
      </p:sp>
      <p:sp>
        <p:nvSpPr>
          <p:cNvPr id="7" name="Shape 4"/>
          <p:cNvSpPr/>
          <p:nvPr/>
        </p:nvSpPr>
        <p:spPr>
          <a:xfrm>
            <a:off x="1526143" y="1562933"/>
            <a:ext cx="11577995" cy="6093738"/>
          </a:xfrm>
          <a:prstGeom prst="roundRect">
            <a:avLst>
              <a:gd name="adj" fmla="val 146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533763" y="1570553"/>
            <a:ext cx="11562755" cy="60067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745813" y="1705332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7530941" y="1705332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spc="-6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Responsibilities</a:t>
            </a:r>
            <a:endParaRPr lang="en-US" sz="2050" dirty="0"/>
          </a:p>
        </p:txBody>
      </p:sp>
      <p:sp>
        <p:nvSpPr>
          <p:cNvPr id="11" name="Shape 8"/>
          <p:cNvSpPr/>
          <p:nvPr/>
        </p:nvSpPr>
        <p:spPr>
          <a:xfrm>
            <a:off x="1533763" y="2171224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745813" y="2306003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 Muhtakim Safat Mishon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0941" y="2306003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Slides 1-2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1533763" y="2779871"/>
            <a:ext cx="11562755" cy="608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745813" y="2914650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Marwan Ibna Alam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30941" y="2914650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Slides 3-4,5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1533763" y="3388519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745813" y="3523298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Muntaher Irfan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530941" y="3523298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Slides 6-7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533763" y="3997166"/>
            <a:ext cx="11562755" cy="608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745813" y="4131945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Naimul Idrish Sayem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7530941" y="4131945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Slides 8-9</a:t>
            </a:r>
            <a:endParaRPr lang="en-US" sz="1650" dirty="0"/>
          </a:p>
        </p:txBody>
      </p:sp>
      <p:sp>
        <p:nvSpPr>
          <p:cNvPr id="23" name="Shape 20"/>
          <p:cNvSpPr/>
          <p:nvPr/>
        </p:nvSpPr>
        <p:spPr>
          <a:xfrm>
            <a:off x="1533763" y="4605814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1745813" y="4740593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Samiul Maruf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7530941" y="4740593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10</a:t>
            </a:r>
            <a:endParaRPr lang="en-US" sz="1650" dirty="0"/>
          </a:p>
        </p:txBody>
      </p:sp>
      <p:sp>
        <p:nvSpPr>
          <p:cNvPr id="26" name="Shape 23"/>
          <p:cNvSpPr/>
          <p:nvPr/>
        </p:nvSpPr>
        <p:spPr>
          <a:xfrm>
            <a:off x="1533763" y="5214461"/>
            <a:ext cx="11562755" cy="608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1745813" y="5349240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Pronab Dey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7530941" y="5349240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11</a:t>
            </a:r>
            <a:endParaRPr lang="en-US" sz="1650" dirty="0"/>
          </a:p>
        </p:txBody>
      </p:sp>
      <p:sp>
        <p:nvSpPr>
          <p:cNvPr id="29" name="Shape 26"/>
          <p:cNvSpPr/>
          <p:nvPr/>
        </p:nvSpPr>
        <p:spPr>
          <a:xfrm>
            <a:off x="1533763" y="5823109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1745813" y="5957887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Shahed Akbor Pial</a:t>
            </a:r>
            <a:endParaRPr lang="en-US" sz="1650" dirty="0"/>
          </a:p>
        </p:txBody>
      </p:sp>
      <p:sp>
        <p:nvSpPr>
          <p:cNvPr id="31" name="Text 28"/>
          <p:cNvSpPr/>
          <p:nvPr/>
        </p:nvSpPr>
        <p:spPr>
          <a:xfrm>
            <a:off x="7530941" y="5957887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12</a:t>
            </a:r>
            <a:endParaRPr lang="en-US" sz="1650" dirty="0"/>
          </a:p>
        </p:txBody>
      </p:sp>
      <p:sp>
        <p:nvSpPr>
          <p:cNvPr id="32" name="Shape 29"/>
          <p:cNvSpPr/>
          <p:nvPr/>
        </p:nvSpPr>
        <p:spPr>
          <a:xfrm>
            <a:off x="1533763" y="6431756"/>
            <a:ext cx="11562755" cy="608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1745813" y="6566535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Sumaiya Nur Jaman</a:t>
            </a:r>
            <a:endParaRPr lang="en-US" sz="1650" dirty="0"/>
          </a:p>
        </p:txBody>
      </p:sp>
      <p:sp>
        <p:nvSpPr>
          <p:cNvPr id="34" name="Text 31"/>
          <p:cNvSpPr/>
          <p:nvPr/>
        </p:nvSpPr>
        <p:spPr>
          <a:xfrm>
            <a:off x="7530941" y="6566535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13</a:t>
            </a:r>
            <a:endParaRPr lang="en-US" sz="1650" dirty="0"/>
          </a:p>
        </p:txBody>
      </p:sp>
      <p:sp>
        <p:nvSpPr>
          <p:cNvPr id="35" name="Shape 32"/>
          <p:cNvSpPr/>
          <p:nvPr/>
        </p:nvSpPr>
        <p:spPr>
          <a:xfrm>
            <a:off x="1533763" y="7040404"/>
            <a:ext cx="11562755" cy="608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1745813" y="7175183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Mohammad Saimun</a:t>
            </a:r>
            <a:endParaRPr lang="en-US" sz="1650" dirty="0"/>
          </a:p>
        </p:txBody>
      </p:sp>
      <p:sp>
        <p:nvSpPr>
          <p:cNvPr id="37" name="Text 34"/>
          <p:cNvSpPr/>
          <p:nvPr/>
        </p:nvSpPr>
        <p:spPr>
          <a:xfrm>
            <a:off x="7530941" y="7175183"/>
            <a:ext cx="5353645" cy="339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spc="-33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Slide 14</a:t>
            </a:r>
            <a:endParaRPr lang="en-US" sz="1650" dirty="0"/>
          </a:p>
        </p:txBody>
      </p:sp>
      <p:pic>
        <p:nvPicPr>
          <p:cNvPr id="3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26423" y="1338858"/>
            <a:ext cx="4021574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2450" b="1" spc="-74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 Journey and Purpose</a:t>
            </a:r>
            <a:endParaRPr lang="en-US" sz="2450" dirty="0"/>
          </a:p>
        </p:txBody>
      </p:sp>
      <p:sp>
        <p:nvSpPr>
          <p:cNvPr id="6" name="Shape 3"/>
          <p:cNvSpPr/>
          <p:nvPr/>
        </p:nvSpPr>
        <p:spPr>
          <a:xfrm>
            <a:off x="6807279" y="1919883"/>
            <a:ext cx="15240" cy="4970740"/>
          </a:xfrm>
          <a:prstGeom prst="roundRect">
            <a:avLst>
              <a:gd name="adj" fmla="val 346292"/>
            </a:avLst>
          </a:prstGeom>
          <a:solidFill>
            <a:srgbClr val="2A1999"/>
          </a:solidFill>
          <a:ln/>
        </p:spPr>
      </p:sp>
      <p:sp>
        <p:nvSpPr>
          <p:cNvPr id="7" name="Shape 4"/>
          <p:cNvSpPr/>
          <p:nvPr/>
        </p:nvSpPr>
        <p:spPr>
          <a:xfrm>
            <a:off x="6940987" y="2194917"/>
            <a:ext cx="439698" cy="15240"/>
          </a:xfrm>
          <a:prstGeom prst="roundRect">
            <a:avLst>
              <a:gd name="adj" fmla="val 346292"/>
            </a:avLst>
          </a:prstGeom>
          <a:solidFill>
            <a:srgbClr val="2A1999"/>
          </a:solidFill>
          <a:ln/>
        </p:spPr>
      </p:sp>
      <p:sp>
        <p:nvSpPr>
          <p:cNvPr id="8" name="Shape 5"/>
          <p:cNvSpPr/>
          <p:nvPr/>
        </p:nvSpPr>
        <p:spPr>
          <a:xfrm>
            <a:off x="6673572" y="2061210"/>
            <a:ext cx="282654" cy="28265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777038" y="2108240"/>
            <a:ext cx="75605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05938" y="2045494"/>
            <a:ext cx="2032516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1865: Founded as a Pulp Mill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505938" y="2317075"/>
            <a:ext cx="5984319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spc="-2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was founded as a pulp mill in Finland.</a:t>
            </a:r>
            <a:endParaRPr lang="en-US" sz="950" dirty="0"/>
          </a:p>
        </p:txBody>
      </p:sp>
      <p:sp>
        <p:nvSpPr>
          <p:cNvPr id="12" name="Shape 9"/>
          <p:cNvSpPr/>
          <p:nvPr/>
        </p:nvSpPr>
        <p:spPr>
          <a:xfrm>
            <a:off x="6940987" y="3044309"/>
            <a:ext cx="439698" cy="15240"/>
          </a:xfrm>
          <a:prstGeom prst="roundRect">
            <a:avLst>
              <a:gd name="adj" fmla="val 346292"/>
            </a:avLst>
          </a:prstGeom>
          <a:solidFill>
            <a:srgbClr val="2A1999"/>
          </a:solidFill>
          <a:ln/>
        </p:spPr>
      </p:sp>
      <p:sp>
        <p:nvSpPr>
          <p:cNvPr id="13" name="Shape 10"/>
          <p:cNvSpPr/>
          <p:nvPr/>
        </p:nvSpPr>
        <p:spPr>
          <a:xfrm>
            <a:off x="6673572" y="2910602"/>
            <a:ext cx="282654" cy="28265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758345" y="2957632"/>
            <a:ext cx="112990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05938" y="2894886"/>
            <a:ext cx="2831187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1960s: Entered the Electronics Industry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7505938" y="3166467"/>
            <a:ext cx="5984319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spc="-2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entered the electronics industry in the 1960s.</a:t>
            </a:r>
            <a:endParaRPr lang="en-US" sz="950" dirty="0"/>
          </a:p>
        </p:txBody>
      </p:sp>
      <p:sp>
        <p:nvSpPr>
          <p:cNvPr id="17" name="Shape 14"/>
          <p:cNvSpPr/>
          <p:nvPr/>
        </p:nvSpPr>
        <p:spPr>
          <a:xfrm>
            <a:off x="6940987" y="3893701"/>
            <a:ext cx="439698" cy="15240"/>
          </a:xfrm>
          <a:prstGeom prst="roundRect">
            <a:avLst>
              <a:gd name="adj" fmla="val 346292"/>
            </a:avLst>
          </a:prstGeom>
          <a:solidFill>
            <a:srgbClr val="2A1999"/>
          </a:solidFill>
          <a:ln/>
        </p:spPr>
      </p:sp>
      <p:sp>
        <p:nvSpPr>
          <p:cNvPr id="18" name="Shape 15"/>
          <p:cNvSpPr/>
          <p:nvPr/>
        </p:nvSpPr>
        <p:spPr>
          <a:xfrm>
            <a:off x="6673572" y="3759994"/>
            <a:ext cx="282654" cy="28265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756916" y="3807023"/>
            <a:ext cx="115967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7505938" y="3744278"/>
            <a:ext cx="3298865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1980s-1990s: Global Leader in Mobile Phones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7505938" y="4015859"/>
            <a:ext cx="5984319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spc="-2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became a global leader in mobile phones in the 1980s and 1990s.</a:t>
            </a:r>
            <a:endParaRPr lang="en-US" sz="950" dirty="0"/>
          </a:p>
        </p:txBody>
      </p:sp>
      <p:sp>
        <p:nvSpPr>
          <p:cNvPr id="22" name="Shape 19"/>
          <p:cNvSpPr/>
          <p:nvPr/>
        </p:nvSpPr>
        <p:spPr>
          <a:xfrm>
            <a:off x="6940987" y="4743093"/>
            <a:ext cx="439698" cy="15240"/>
          </a:xfrm>
          <a:prstGeom prst="roundRect">
            <a:avLst>
              <a:gd name="adj" fmla="val 346292"/>
            </a:avLst>
          </a:prstGeom>
          <a:solidFill>
            <a:srgbClr val="2A1999"/>
          </a:solidFill>
          <a:ln/>
        </p:spPr>
      </p:sp>
      <p:sp>
        <p:nvSpPr>
          <p:cNvPr id="23" name="Shape 20"/>
          <p:cNvSpPr/>
          <p:nvPr/>
        </p:nvSpPr>
        <p:spPr>
          <a:xfrm>
            <a:off x="6673572" y="4609386"/>
            <a:ext cx="282654" cy="28265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6753939" y="4656415"/>
            <a:ext cx="121801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450" dirty="0"/>
          </a:p>
        </p:txBody>
      </p:sp>
      <p:sp>
        <p:nvSpPr>
          <p:cNvPr id="25" name="Text 22"/>
          <p:cNvSpPr/>
          <p:nvPr/>
        </p:nvSpPr>
        <p:spPr>
          <a:xfrm>
            <a:off x="7505938" y="4593669"/>
            <a:ext cx="3151823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2000s: Transition to Network Infrastructure</a:t>
            </a:r>
            <a:endParaRPr lang="en-US" sz="1200" dirty="0"/>
          </a:p>
        </p:txBody>
      </p:sp>
      <p:sp>
        <p:nvSpPr>
          <p:cNvPr id="26" name="Text 23"/>
          <p:cNvSpPr/>
          <p:nvPr/>
        </p:nvSpPr>
        <p:spPr>
          <a:xfrm>
            <a:off x="7505938" y="4865251"/>
            <a:ext cx="5984319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spc="-2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transitioned to network infrastructure in the 2000s.</a:t>
            </a:r>
            <a:endParaRPr lang="en-US" sz="950" dirty="0"/>
          </a:p>
        </p:txBody>
      </p:sp>
      <p:sp>
        <p:nvSpPr>
          <p:cNvPr id="27" name="Shape 24"/>
          <p:cNvSpPr/>
          <p:nvPr/>
        </p:nvSpPr>
        <p:spPr>
          <a:xfrm>
            <a:off x="6940987" y="5592485"/>
            <a:ext cx="439698" cy="15240"/>
          </a:xfrm>
          <a:prstGeom prst="roundRect">
            <a:avLst>
              <a:gd name="adj" fmla="val 346292"/>
            </a:avLst>
          </a:prstGeom>
          <a:solidFill>
            <a:srgbClr val="2A1999"/>
          </a:solidFill>
          <a:ln/>
        </p:spPr>
      </p:sp>
      <p:sp>
        <p:nvSpPr>
          <p:cNvPr id="28" name="Shape 25"/>
          <p:cNvSpPr/>
          <p:nvPr/>
        </p:nvSpPr>
        <p:spPr>
          <a:xfrm>
            <a:off x="6673572" y="5458778"/>
            <a:ext cx="282654" cy="28265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6759059" y="5505807"/>
            <a:ext cx="111562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450" dirty="0"/>
          </a:p>
        </p:txBody>
      </p:sp>
      <p:sp>
        <p:nvSpPr>
          <p:cNvPr id="30" name="Text 27"/>
          <p:cNvSpPr/>
          <p:nvPr/>
        </p:nvSpPr>
        <p:spPr>
          <a:xfrm>
            <a:off x="7505938" y="5443061"/>
            <a:ext cx="3332202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Today: Innovating in 5G, IoT, and Digital Health</a:t>
            </a:r>
            <a:endParaRPr lang="en-US" sz="1200" dirty="0"/>
          </a:p>
        </p:txBody>
      </p:sp>
      <p:sp>
        <p:nvSpPr>
          <p:cNvPr id="31" name="Text 28"/>
          <p:cNvSpPr/>
          <p:nvPr/>
        </p:nvSpPr>
        <p:spPr>
          <a:xfrm>
            <a:off x="7505938" y="5714643"/>
            <a:ext cx="5984319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spc="-2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Today, Nokia is innovating in 5G, IoT, and digital health.</a:t>
            </a:r>
            <a:endParaRPr lang="en-US" sz="950" dirty="0"/>
          </a:p>
        </p:txBody>
      </p:sp>
      <p:sp>
        <p:nvSpPr>
          <p:cNvPr id="32" name="Shape 29"/>
          <p:cNvSpPr/>
          <p:nvPr/>
        </p:nvSpPr>
        <p:spPr>
          <a:xfrm>
            <a:off x="6940987" y="6441877"/>
            <a:ext cx="439698" cy="15240"/>
          </a:xfrm>
          <a:prstGeom prst="roundRect">
            <a:avLst>
              <a:gd name="adj" fmla="val 346292"/>
            </a:avLst>
          </a:prstGeom>
          <a:solidFill>
            <a:srgbClr val="2A1999"/>
          </a:solidFill>
          <a:ln/>
        </p:spPr>
      </p:sp>
      <p:sp>
        <p:nvSpPr>
          <p:cNvPr id="33" name="Shape 30"/>
          <p:cNvSpPr/>
          <p:nvPr/>
        </p:nvSpPr>
        <p:spPr>
          <a:xfrm>
            <a:off x="6673572" y="6308169"/>
            <a:ext cx="282654" cy="28265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34" name="Text 31"/>
          <p:cNvSpPr/>
          <p:nvPr/>
        </p:nvSpPr>
        <p:spPr>
          <a:xfrm>
            <a:off x="6756559" y="6355199"/>
            <a:ext cx="116681" cy="188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450" b="1" spc="-45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1450" dirty="0"/>
          </a:p>
        </p:txBody>
      </p:sp>
      <p:sp>
        <p:nvSpPr>
          <p:cNvPr id="35" name="Text 32"/>
          <p:cNvSpPr/>
          <p:nvPr/>
        </p:nvSpPr>
        <p:spPr>
          <a:xfrm>
            <a:off x="7505938" y="6292453"/>
            <a:ext cx="2255044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Purpose: To Connect the World</a:t>
            </a:r>
            <a:endParaRPr lang="en-US" sz="1200" dirty="0"/>
          </a:p>
        </p:txBody>
      </p:sp>
      <p:sp>
        <p:nvSpPr>
          <p:cNvPr id="36" name="Text 33"/>
          <p:cNvSpPr/>
          <p:nvPr/>
        </p:nvSpPr>
        <p:spPr>
          <a:xfrm>
            <a:off x="7505938" y="6564035"/>
            <a:ext cx="5984319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spc="-2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purpose is to create technology that connects the world.</a:t>
            </a:r>
            <a:endParaRPr lang="en-US" sz="950" dirty="0"/>
          </a:p>
        </p:txBody>
      </p:sp>
      <p:pic>
        <p:nvPicPr>
          <p:cNvPr id="3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68266"/>
            <a:ext cx="7415927" cy="2314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Outlets and Manufacturing Unit Locations</a:t>
            </a:r>
            <a:endParaRPr lang="en-US" sz="4850" dirty="0"/>
          </a:p>
        </p:txBody>
      </p:sp>
      <p:sp>
        <p:nvSpPr>
          <p:cNvPr id="6" name="Text 3"/>
          <p:cNvSpPr/>
          <p:nvPr/>
        </p:nvSpPr>
        <p:spPr>
          <a:xfrm>
            <a:off x="6350437" y="405312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headquarters is located in Espoo, Finland.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472582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has manufacturing units in Finland, India, China, Brazil, and Vietnam.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437" y="579358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has over 40 R&amp;D centers across the globe.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437" y="646628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is present in over 130 countries with retail outlets.</a:t>
            </a:r>
            <a:endParaRPr lang="en-US" sz="1900" dirty="0"/>
          </a:p>
        </p:txBody>
      </p:sp>
      <p:pic>
        <p:nvPicPr>
          <p:cNvPr id="10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0054" y="825460"/>
            <a:ext cx="4914900" cy="592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00" b="1" spc="-112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and Services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6150054" y="1702475"/>
            <a:ext cx="7816691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offers a wide range of products and services, catering to both consumers and businesses.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50054" y="2735699"/>
            <a:ext cx="426601" cy="4266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06264" y="2806779"/>
            <a:ext cx="11418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766203" y="2735699"/>
            <a:ext cx="23705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Smartphones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766203" y="3145631"/>
            <a:ext cx="720054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offers a range of smartphones with various features and price points.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6150054" y="3851791"/>
            <a:ext cx="426601" cy="4266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77928" y="3922871"/>
            <a:ext cx="170736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766203" y="3851791"/>
            <a:ext cx="2502098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Infrastructure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6766203" y="4261723"/>
            <a:ext cx="720054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provides network equipment for telecommunications companies, including 5G, 4G, and fiber optic solutions.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150054" y="5271254"/>
            <a:ext cx="426601" cy="4266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275784" y="5342334"/>
            <a:ext cx="175141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6766203" y="5271254"/>
            <a:ext cx="2714982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Mapping Services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766203" y="5681186"/>
            <a:ext cx="7200543" cy="606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offers location-based services and data, including maps, navigation, and traffic information.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6150054" y="6690717"/>
            <a:ext cx="426601" cy="426601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6271379" y="6761798"/>
            <a:ext cx="183833" cy="284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6766203" y="6690717"/>
            <a:ext cx="237053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Solutions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6766203" y="7100649"/>
            <a:ext cx="720054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 provides cloud-based services and infrastructure for businesses.</a:t>
            </a:r>
            <a:endParaRPr lang="en-US" sz="1450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92" y="308610"/>
            <a:ext cx="3564017" cy="76123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591985"/>
            <a:ext cx="6376988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Merits and Drawbacks</a:t>
            </a:r>
            <a:endParaRPr lang="en-US" sz="4850" dirty="0"/>
          </a:p>
        </p:txBody>
      </p:sp>
      <p:sp>
        <p:nvSpPr>
          <p:cNvPr id="7" name="Text 3"/>
          <p:cNvSpPr/>
          <p:nvPr/>
        </p:nvSpPr>
        <p:spPr>
          <a:xfrm>
            <a:off x="6350437" y="298061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Merits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745367" y="3613190"/>
            <a:ext cx="30119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Strong brand legacy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745367" y="4094559"/>
            <a:ext cx="30119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Pioneers in 5G technology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745367" y="4575929"/>
            <a:ext cx="301192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network infrastructure leader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745367" y="5452348"/>
            <a:ext cx="301192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High-quality, durable products</a:t>
            </a:r>
            <a:endParaRPr lang="en-US" sz="1900" dirty="0"/>
          </a:p>
        </p:txBody>
      </p:sp>
      <p:sp>
        <p:nvSpPr>
          <p:cNvPr id="12" name="Text 8"/>
          <p:cNvSpPr/>
          <p:nvPr/>
        </p:nvSpPr>
        <p:spPr>
          <a:xfrm>
            <a:off x="10367129" y="298061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spc="-73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Drawbacks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0762059" y="3613190"/>
            <a:ext cx="301192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Struggled with smartphone market competition</a:t>
            </a:r>
            <a:endParaRPr lang="en-US" sz="1900" dirty="0"/>
          </a:p>
        </p:txBody>
      </p:sp>
      <p:sp>
        <p:nvSpPr>
          <p:cNvPr id="14" name="Text 10"/>
          <p:cNvSpPr/>
          <p:nvPr/>
        </p:nvSpPr>
        <p:spPr>
          <a:xfrm>
            <a:off x="10762059" y="4884658"/>
            <a:ext cx="301192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 entry into the smartphone OS wars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10762059" y="5761077"/>
            <a:ext cx="301192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Facing strong competition in the 5G sector</a:t>
            </a:r>
            <a:endParaRPr lang="en-US" sz="1900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5908" y="653296"/>
            <a:ext cx="7484983" cy="14813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00"/>
              </a:lnSpc>
              <a:buNone/>
            </a:pPr>
            <a:r>
              <a:rPr lang="en-US" sz="4650" b="1" spc="-140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 Selling Services / Products</a:t>
            </a:r>
            <a:endParaRPr lang="en-US" sz="4650" dirty="0"/>
          </a:p>
        </p:txBody>
      </p:sp>
      <p:sp>
        <p:nvSpPr>
          <p:cNvPr id="6" name="Shape 3"/>
          <p:cNvSpPr/>
          <p:nvPr/>
        </p:nvSpPr>
        <p:spPr>
          <a:xfrm>
            <a:off x="6315908" y="2756654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1171" y="2845475"/>
            <a:ext cx="14263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8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5"/>
          <p:cNvSpPr/>
          <p:nvPr/>
        </p:nvSpPr>
        <p:spPr>
          <a:xfrm>
            <a:off x="7086005" y="2756654"/>
            <a:ext cx="373880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7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Best-Selling Mobile Phones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086005" y="3269099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best-selling mobile phones include the Nokia 1100, Nokia 3310, and Nokia Lumia series.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5908" y="4531043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5809" y="4619863"/>
            <a:ext cx="213241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8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750" dirty="0"/>
          </a:p>
        </p:txBody>
      </p:sp>
      <p:sp>
        <p:nvSpPr>
          <p:cNvPr id="12" name="Text 9"/>
          <p:cNvSpPr/>
          <p:nvPr/>
        </p:nvSpPr>
        <p:spPr>
          <a:xfrm>
            <a:off x="7086005" y="4531043"/>
            <a:ext cx="310098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7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Network Solutions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086005" y="5043488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top network solutions include 5G infrastructure and optical networking.</a:t>
            </a:r>
            <a:endParaRPr lang="en-US" sz="1850" dirty="0"/>
          </a:p>
        </p:txBody>
      </p:sp>
      <p:sp>
        <p:nvSpPr>
          <p:cNvPr id="14" name="Shape 11"/>
          <p:cNvSpPr/>
          <p:nvPr/>
        </p:nvSpPr>
        <p:spPr>
          <a:xfrm>
            <a:off x="6315908" y="6305431"/>
            <a:ext cx="533162" cy="533162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73071" y="6394252"/>
            <a:ext cx="218837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b="1" spc="-84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750" dirty="0"/>
          </a:p>
        </p:txBody>
      </p:sp>
      <p:sp>
        <p:nvSpPr>
          <p:cNvPr id="16" name="Text 13"/>
          <p:cNvSpPr/>
          <p:nvPr/>
        </p:nvSpPr>
        <p:spPr>
          <a:xfrm>
            <a:off x="7086005" y="6305431"/>
            <a:ext cx="296263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spc="-7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Leading Services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7086005" y="6817876"/>
            <a:ext cx="6714887" cy="758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1850" spc="-37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Nokia's leading services include network automation and cloud services.</a:t>
            </a:r>
            <a:endParaRPr lang="en-US" sz="18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2288858"/>
            <a:ext cx="4869180" cy="36518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50437" y="172057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spc="-146" kern="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Competitors</a:t>
            </a:r>
            <a:endParaRPr lang="en-US" sz="4850" dirty="0"/>
          </a:p>
        </p:txBody>
      </p:sp>
      <p:sp>
        <p:nvSpPr>
          <p:cNvPr id="7" name="Shape 3"/>
          <p:cNvSpPr/>
          <p:nvPr/>
        </p:nvSpPr>
        <p:spPr>
          <a:xfrm>
            <a:off x="6350437" y="2862382"/>
            <a:ext cx="7415927" cy="3646646"/>
          </a:xfrm>
          <a:prstGeom prst="roundRect">
            <a:avLst>
              <a:gd name="adj" fmla="val 28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365677" y="287762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612493" y="303335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10309027" y="303335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Competitors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365677" y="358413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612493" y="3739872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Phones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10309027" y="3739872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Samsung, Apple, Huawei, Xiaomi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6365677" y="4685705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612493" y="484143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Infrastructure</a:t>
            </a:r>
            <a:endParaRPr lang="en-US" sz="1900" dirty="0"/>
          </a:p>
        </p:txBody>
      </p:sp>
      <p:sp>
        <p:nvSpPr>
          <p:cNvPr id="16" name="Text 12"/>
          <p:cNvSpPr/>
          <p:nvPr/>
        </p:nvSpPr>
        <p:spPr>
          <a:xfrm>
            <a:off x="10309027" y="4841438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Ericsson, Huawei, Cisco, ZTE</a:t>
            </a:r>
            <a:endParaRPr lang="en-US" sz="1900" dirty="0"/>
          </a:p>
        </p:txBody>
      </p:sp>
      <p:sp>
        <p:nvSpPr>
          <p:cNvPr id="17" name="Shape 13"/>
          <p:cNvSpPr/>
          <p:nvPr/>
        </p:nvSpPr>
        <p:spPr>
          <a:xfrm>
            <a:off x="6365677" y="5787271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6612493" y="594300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Health</a:t>
            </a:r>
            <a:endParaRPr lang="en-US" sz="1900" dirty="0"/>
          </a:p>
        </p:txBody>
      </p:sp>
      <p:sp>
        <p:nvSpPr>
          <p:cNvPr id="19" name="Text 15"/>
          <p:cNvSpPr/>
          <p:nvPr/>
        </p:nvSpPr>
        <p:spPr>
          <a:xfrm>
            <a:off x="10309027" y="5943005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spc="-39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Fitbit, Apple, Samsung</a:t>
            </a:r>
            <a:endParaRPr lang="en-US" sz="1900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2024-08-29T07:31:18Z</dcterms:created>
  <dcterms:modified xsi:type="dcterms:W3CDTF">2024-08-29T07:31:18Z</dcterms:modified>
</cp:coreProperties>
</file>